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5" r:id="rId1"/>
  </p:sldMasterIdLst>
  <p:notesMasterIdLst>
    <p:notesMasterId r:id="rId8"/>
  </p:notesMasterIdLst>
  <p:sldIdLst>
    <p:sldId id="256" r:id="rId2"/>
    <p:sldId id="294" r:id="rId3"/>
    <p:sldId id="295" r:id="rId4"/>
    <p:sldId id="296" r:id="rId5"/>
    <p:sldId id="297" r:id="rId6"/>
    <p:sldId id="264"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97" autoAdjust="0"/>
    <p:restoredTop sz="93122" autoAdjust="0"/>
  </p:normalViewPr>
  <p:slideViewPr>
    <p:cSldViewPr>
      <p:cViewPr>
        <p:scale>
          <a:sx n="81" d="100"/>
          <a:sy n="81" d="100"/>
        </p:scale>
        <p:origin x="-102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4DE2D40-E2EF-475E-A9D7-1B034C6A314F}" type="slidenum">
              <a:rPr lang="en-US" altLang="en-US"/>
              <a:pPr>
                <a:defRPr/>
              </a:pPr>
              <a:t>‹#›</a:t>
            </a:fld>
            <a:endParaRPr lang="en-US" altLang="en-US"/>
          </a:p>
        </p:txBody>
      </p:sp>
    </p:spTree>
    <p:extLst>
      <p:ext uri="{BB962C8B-B14F-4D97-AF65-F5344CB8AC3E}">
        <p14:creationId xmlns:p14="http://schemas.microsoft.com/office/powerpoint/2010/main" val="2179658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6802645-C351-4EA1-9978-2988EE3EAD5B}" type="slidenum">
              <a:rPr lang="en-US" altLang="en-US"/>
              <a:pPr>
                <a:spcBef>
                  <a:spcPct val="0"/>
                </a:spcBef>
              </a:pPr>
              <a:t>6</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E6D0F936-0FFB-41E9-A05B-DC5B72F943DD}" type="datetimeFigureOut">
              <a:rPr lang="en-US" smtClean="0"/>
              <a:pPr>
                <a:defRPr/>
              </a:pPr>
              <a:t>11/21/2021</a:t>
            </a:fld>
            <a:endParaRPr lang="en-US"/>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A8439B5F-42AF-4DF8-8EF3-F73726ED684E}" type="slidenum">
              <a:rPr lang="en-US" altLang="en-US" smtClean="0"/>
              <a:pPr>
                <a:defRPr/>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438921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8F13EE8-0A92-4FDD-93A0-869808B44FB5}" type="datetimeFigureOut">
              <a:rPr lang="en-US" smtClean="0"/>
              <a:pPr>
                <a:defRPr/>
              </a:pPr>
              <a:t>11/21/2021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1268727-A51E-404C-9A8C-2CB1411F2ECC}" type="slidenum">
              <a:rPr lang="en-US" altLang="en-US" smtClean="0"/>
              <a:pPr>
                <a:defRPr/>
              </a:pPr>
              <a:t>‹#›</a:t>
            </a:fld>
            <a:endParaRPr lang="en-US" altLang="en-US"/>
          </a:p>
        </p:txBody>
      </p:sp>
    </p:spTree>
    <p:extLst>
      <p:ext uri="{BB962C8B-B14F-4D97-AF65-F5344CB8AC3E}">
        <p14:creationId xmlns:p14="http://schemas.microsoft.com/office/powerpoint/2010/main" val="413727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8F13EE8-0A92-4FDD-93A0-869808B44FB5}" type="datetimeFigureOut">
              <a:rPr lang="en-US" smtClean="0"/>
              <a:pPr>
                <a:defRPr/>
              </a:pPr>
              <a:t>11/21/2021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268727-A51E-404C-9A8C-2CB1411F2ECC}" type="slidenum">
              <a:rPr lang="en-US" altLang="en-US" smtClean="0"/>
              <a:pPr>
                <a:defRPr/>
              </a:pPr>
              <a:t>‹#›</a:t>
            </a:fld>
            <a:endParaRPr lang="en-US" altLang="en-US"/>
          </a:p>
        </p:txBody>
      </p:sp>
    </p:spTree>
    <p:extLst>
      <p:ext uri="{BB962C8B-B14F-4D97-AF65-F5344CB8AC3E}">
        <p14:creationId xmlns:p14="http://schemas.microsoft.com/office/powerpoint/2010/main" val="2199204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8F13EE8-0A92-4FDD-93A0-869808B44FB5}" type="datetimeFigureOut">
              <a:rPr lang="en-US" smtClean="0"/>
              <a:pPr>
                <a:defRPr/>
              </a:pPr>
              <a:t>11/21/2021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268727-A51E-404C-9A8C-2CB1411F2ECC}" type="slidenum">
              <a:rPr lang="en-US" altLang="en-US" smtClean="0"/>
              <a:pPr>
                <a:defRPr/>
              </a:pPr>
              <a:t>‹#›</a:t>
            </a:fld>
            <a:endParaRPr lang="en-US" altLang="en-US"/>
          </a:p>
        </p:txBody>
      </p:sp>
    </p:spTree>
    <p:extLst>
      <p:ext uri="{BB962C8B-B14F-4D97-AF65-F5344CB8AC3E}">
        <p14:creationId xmlns:p14="http://schemas.microsoft.com/office/powerpoint/2010/main" val="454475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8F13EE8-0A92-4FDD-93A0-869808B44FB5}" type="datetimeFigureOut">
              <a:rPr lang="en-US" smtClean="0"/>
              <a:pPr>
                <a:defRPr/>
              </a:pPr>
              <a:t>11/21/2021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268727-A51E-404C-9A8C-2CB1411F2ECC}" type="slidenum">
              <a:rPr lang="en-US" altLang="en-US" smtClean="0"/>
              <a:pPr>
                <a:defRPr/>
              </a:pPr>
              <a:t>‹#›</a:t>
            </a:fld>
            <a:endParaRPr lang="en-US" altLang="en-US"/>
          </a:p>
        </p:txBody>
      </p:sp>
    </p:spTree>
    <p:extLst>
      <p:ext uri="{BB962C8B-B14F-4D97-AF65-F5344CB8AC3E}">
        <p14:creationId xmlns:p14="http://schemas.microsoft.com/office/powerpoint/2010/main" val="248814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8F13EE8-0A92-4FDD-93A0-869808B44FB5}" type="datetimeFigureOut">
              <a:rPr lang="en-US" smtClean="0"/>
              <a:pPr>
                <a:defRPr/>
              </a:pPr>
              <a:t>11/21/2021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268727-A51E-404C-9A8C-2CB1411F2ECC}" type="slidenum">
              <a:rPr lang="en-US" altLang="en-US" smtClean="0"/>
              <a:pPr>
                <a:defRPr/>
              </a:pPr>
              <a:t>‹#›</a:t>
            </a:fld>
            <a:endParaRPr lang="en-US" altLang="en-US"/>
          </a:p>
        </p:txBody>
      </p:sp>
    </p:spTree>
    <p:extLst>
      <p:ext uri="{BB962C8B-B14F-4D97-AF65-F5344CB8AC3E}">
        <p14:creationId xmlns:p14="http://schemas.microsoft.com/office/powerpoint/2010/main" val="3759469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8F13EE8-0A92-4FDD-93A0-869808B44FB5}" type="datetimeFigureOut">
              <a:rPr lang="en-US" smtClean="0"/>
              <a:pPr>
                <a:defRPr/>
              </a:pPr>
              <a:t>11/21/2021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268727-A51E-404C-9A8C-2CB1411F2ECC}" type="slidenum">
              <a:rPr lang="en-US" altLang="en-US" smtClean="0"/>
              <a:pPr>
                <a:defRPr/>
              </a:pPr>
              <a:t>‹#›</a:t>
            </a:fld>
            <a:endParaRPr lang="en-US" altLang="en-US"/>
          </a:p>
        </p:txBody>
      </p:sp>
    </p:spTree>
    <p:extLst>
      <p:ext uri="{BB962C8B-B14F-4D97-AF65-F5344CB8AC3E}">
        <p14:creationId xmlns:p14="http://schemas.microsoft.com/office/powerpoint/2010/main" val="2564541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3DC4CA3-E6A9-4CEC-8112-8ACE7F939DC2}" type="datetimeFigureOut">
              <a:rPr lang="en-US" smtClean="0"/>
              <a:pPr>
                <a:defRPr/>
              </a:pPr>
              <a:t>11/21/2021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2D29EE6-6DC2-4111-8882-F3587F864146}" type="slidenum">
              <a:rPr lang="en-US" altLang="en-US" smtClean="0"/>
              <a:pPr>
                <a:defRPr/>
              </a:pPr>
              <a:t>‹#›</a:t>
            </a:fld>
            <a:endParaRPr lang="en-US" altLang="en-US"/>
          </a:p>
        </p:txBody>
      </p:sp>
    </p:spTree>
    <p:extLst>
      <p:ext uri="{BB962C8B-B14F-4D97-AF65-F5344CB8AC3E}">
        <p14:creationId xmlns:p14="http://schemas.microsoft.com/office/powerpoint/2010/main" val="592178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2B7B4DE-C1BC-4ACE-8856-E6E426EB09AD}" type="datetimeFigureOut">
              <a:rPr lang="en-US" smtClean="0"/>
              <a:pPr>
                <a:defRPr/>
              </a:pPr>
              <a:t>11/21/2021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260C213-9F69-4149-A2DB-997DD2B618D6}" type="slidenum">
              <a:rPr lang="en-US" altLang="en-US" smtClean="0"/>
              <a:pPr>
                <a:defRPr/>
              </a:pPr>
              <a:t>‹#›</a:t>
            </a:fld>
            <a:endParaRPr lang="en-US" altLang="en-US"/>
          </a:p>
        </p:txBody>
      </p:sp>
    </p:spTree>
    <p:extLst>
      <p:ext uri="{BB962C8B-B14F-4D97-AF65-F5344CB8AC3E}">
        <p14:creationId xmlns:p14="http://schemas.microsoft.com/office/powerpoint/2010/main" val="349428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F3BB3ADC-F654-4D06-93E8-7FEDD2A1BF05}" type="datetimeFigureOut">
              <a:rPr lang="en-US" smtClean="0"/>
              <a:pPr>
                <a:defRPr/>
              </a:pPr>
              <a:t>11/21/2021</a:t>
            </a:fld>
            <a:endParaRPr lang="en-US"/>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27C18B1E-B373-40D1-BD72-657F5A3EDB27}" type="slidenum">
              <a:rPr lang="en-US" altLang="en-US" smtClean="0"/>
              <a:pPr>
                <a:defRPr/>
              </a:pPr>
              <a:t>‹#›</a:t>
            </a:fld>
            <a:endParaRPr lang="en-US" altLang="en-US"/>
          </a:p>
        </p:txBody>
      </p:sp>
    </p:spTree>
    <p:extLst>
      <p:ext uri="{BB962C8B-B14F-4D97-AF65-F5344CB8AC3E}">
        <p14:creationId xmlns:p14="http://schemas.microsoft.com/office/powerpoint/2010/main" val="609837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9E2BFB3-28EE-47A3-BF98-7A06349A99B8}" type="datetimeFigureOut">
              <a:rPr lang="en-US" smtClean="0"/>
              <a:pPr>
                <a:defRPr/>
              </a:pPr>
              <a:t>11/21/2021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5DB94F1C-CD88-4B61-A80D-77B9C1C2F744}" type="slidenum">
              <a:rPr lang="en-US" altLang="en-US" smtClean="0"/>
              <a:pPr>
                <a:defRPr/>
              </a:pPr>
              <a:t>‹#›</a:t>
            </a:fld>
            <a:endParaRPr lang="en-US" altLang="en-US"/>
          </a:p>
        </p:txBody>
      </p:sp>
    </p:spTree>
    <p:extLst>
      <p:ext uri="{BB962C8B-B14F-4D97-AF65-F5344CB8AC3E}">
        <p14:creationId xmlns:p14="http://schemas.microsoft.com/office/powerpoint/2010/main" val="1311967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4A2C2C7A-A670-4A7D-BD16-7CD8778F71A3}" type="datetimeFigureOut">
              <a:rPr lang="en-US" smtClean="0"/>
              <a:pPr>
                <a:defRPr/>
              </a:pPr>
              <a:t>11/21/2021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5E086C9-2625-4B5B-9130-1C0682D57388}" type="slidenum">
              <a:rPr lang="en-US" altLang="en-US" smtClean="0"/>
              <a:pPr>
                <a:defRPr/>
              </a:pPr>
              <a:t>‹#›</a:t>
            </a:fld>
            <a:endParaRPr lang="en-US" altLang="en-US"/>
          </a:p>
        </p:txBody>
      </p:sp>
    </p:spTree>
    <p:extLst>
      <p:ext uri="{BB962C8B-B14F-4D97-AF65-F5344CB8AC3E}">
        <p14:creationId xmlns:p14="http://schemas.microsoft.com/office/powerpoint/2010/main" val="1206080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2C285D22-0C24-48FB-8F3A-5C69B941236D}" type="datetimeFigureOut">
              <a:rPr lang="en-US" smtClean="0"/>
              <a:pPr>
                <a:defRPr/>
              </a:pPr>
              <a:t>11/21/2021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0BEF824-F121-4745-8BF4-27CD9A1457F2}" type="slidenum">
              <a:rPr lang="en-US" altLang="en-US" smtClean="0"/>
              <a:pPr>
                <a:defRPr/>
              </a:pPr>
              <a:t>‹#›</a:t>
            </a:fld>
            <a:endParaRPr lang="en-US" altLang="en-US"/>
          </a:p>
        </p:txBody>
      </p:sp>
    </p:spTree>
    <p:extLst>
      <p:ext uri="{BB962C8B-B14F-4D97-AF65-F5344CB8AC3E}">
        <p14:creationId xmlns:p14="http://schemas.microsoft.com/office/powerpoint/2010/main" val="3906187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02DE62-A40B-43F9-920C-38DFE87B4C30}" type="datetimeFigureOut">
              <a:rPr lang="en-US" smtClean="0"/>
              <a:pPr>
                <a:defRPr/>
              </a:pPr>
              <a:t>11/21/2021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7C2DC48-41CA-457F-B137-3146DD0F8806}" type="slidenum">
              <a:rPr lang="en-US" altLang="en-US" smtClean="0"/>
              <a:pPr>
                <a:defRPr/>
              </a:pPr>
              <a:t>‹#›</a:t>
            </a:fld>
            <a:endParaRPr lang="en-US" altLang="en-US"/>
          </a:p>
        </p:txBody>
      </p:sp>
    </p:spTree>
    <p:extLst>
      <p:ext uri="{BB962C8B-B14F-4D97-AF65-F5344CB8AC3E}">
        <p14:creationId xmlns:p14="http://schemas.microsoft.com/office/powerpoint/2010/main" val="303638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1185A29-F514-4228-A6BA-83C98AE97CC6}" type="datetimeFigureOut">
              <a:rPr lang="en-US" smtClean="0"/>
              <a:pPr>
                <a:defRPr/>
              </a:pPr>
              <a:t>11/21/2021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98A58CF-188D-4494-B9A4-32D533B82033}" type="slidenum">
              <a:rPr lang="en-US" altLang="en-US" smtClean="0"/>
              <a:pPr>
                <a:defRPr/>
              </a:pPr>
              <a:t>‹#›</a:t>
            </a:fld>
            <a:endParaRPr lang="en-US" altLang="en-US"/>
          </a:p>
        </p:txBody>
      </p:sp>
    </p:spTree>
    <p:extLst>
      <p:ext uri="{BB962C8B-B14F-4D97-AF65-F5344CB8AC3E}">
        <p14:creationId xmlns:p14="http://schemas.microsoft.com/office/powerpoint/2010/main" val="3994644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3212C66-7039-4D76-8568-000665A95FB0}" type="datetimeFigureOut">
              <a:rPr lang="en-US" smtClean="0"/>
              <a:pPr>
                <a:defRPr/>
              </a:pPr>
              <a:t>11/21/2021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DAA2E3E-0FFC-4192-88E3-0EB1EAE54FBA}" type="slidenum">
              <a:rPr lang="en-US" altLang="en-US" smtClean="0"/>
              <a:pPr>
                <a:defRPr/>
              </a:pPr>
              <a:t>‹#›</a:t>
            </a:fld>
            <a:endParaRPr lang="en-US" altLang="en-US"/>
          </a:p>
        </p:txBody>
      </p:sp>
    </p:spTree>
    <p:extLst>
      <p:ext uri="{BB962C8B-B14F-4D97-AF65-F5344CB8AC3E}">
        <p14:creationId xmlns:p14="http://schemas.microsoft.com/office/powerpoint/2010/main" val="1907359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D2089FC-4CEC-4A32-AB3F-7ECC71BDD5ED}" type="datetimeFigureOut">
              <a:rPr lang="en-US" smtClean="0"/>
              <a:pPr>
                <a:defRPr/>
              </a:pPr>
              <a:t>11/21/2021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134B44C-6906-42C7-A1B2-9CDF65475DF6}" type="slidenum">
              <a:rPr lang="en-US" altLang="en-US" smtClean="0"/>
              <a:pPr>
                <a:defRPr/>
              </a:pPr>
              <a:t>‹#›</a:t>
            </a:fld>
            <a:endParaRPr lang="en-US" altLang="en-US"/>
          </a:p>
        </p:txBody>
      </p:sp>
    </p:spTree>
    <p:extLst>
      <p:ext uri="{BB962C8B-B14F-4D97-AF65-F5344CB8AC3E}">
        <p14:creationId xmlns:p14="http://schemas.microsoft.com/office/powerpoint/2010/main" val="2873804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98F13EE8-0A92-4FDD-93A0-869808B44FB5}" type="datetimeFigureOut">
              <a:rPr lang="en-US" smtClean="0"/>
              <a:pPr>
                <a:defRPr/>
              </a:pPr>
              <a:t>11/21/2021</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D1268727-A51E-404C-9A8C-2CB1411F2ECC}" type="slidenum">
              <a:rPr lang="en-US" altLang="en-US" smtClean="0"/>
              <a:pPr>
                <a:defRPr/>
              </a:pPr>
              <a:t>‹#›</a:t>
            </a:fld>
            <a:endParaRPr lang="en-US" altLang="en-US"/>
          </a:p>
        </p:txBody>
      </p:sp>
    </p:spTree>
    <p:extLst>
      <p:ext uri="{BB962C8B-B14F-4D97-AF65-F5344CB8AC3E}">
        <p14:creationId xmlns:p14="http://schemas.microsoft.com/office/powerpoint/2010/main" val="2147999357"/>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 id="2147483848" r:id="rId13"/>
    <p:sldLayoutId id="2147483849" r:id="rId14"/>
    <p:sldLayoutId id="2147483850" r:id="rId15"/>
    <p:sldLayoutId id="2147483851" r:id="rId16"/>
    <p:sldLayoutId id="214748385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pradeeptawade26@yahoo.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ctrTitle" idx="4294967295"/>
          </p:nvPr>
        </p:nvSpPr>
        <p:spPr>
          <a:xfrm>
            <a:off x="984738" y="2514600"/>
            <a:ext cx="7772400" cy="1981200"/>
          </a:xfrm>
        </p:spPr>
        <p:txBody>
          <a:bodyPr>
            <a:normAutofit fontScale="90000"/>
          </a:bodyPr>
          <a:lstStyle/>
          <a:p>
            <a:r>
              <a:rPr lang="en-US" sz="4400" b="1" dirty="0">
                <a:latin typeface="Times New Roman" panose="02020603050405020304" pitchFamily="18" charset="0"/>
                <a:cs typeface="Times New Roman" panose="02020603050405020304" pitchFamily="18" charset="0"/>
              </a:rPr>
              <a:t/>
            </a:r>
            <a:br>
              <a:rPr lang="en-US" sz="44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Chapter-Profit Prior to Incorporation (PPI)</a:t>
            </a:r>
            <a:br>
              <a:rPr lang="en-US" sz="4400" b="1" dirty="0">
                <a:latin typeface="Times New Roman" panose="02020603050405020304" pitchFamily="18" charset="0"/>
                <a:cs typeface="Times New Roman" panose="02020603050405020304" pitchFamily="18" charset="0"/>
              </a:rPr>
            </a:br>
            <a:r>
              <a:rPr lang="en-US" sz="4400" b="1" dirty="0" smtClean="0">
                <a:latin typeface="Times New Roman" panose="02020603050405020304" pitchFamily="18" charset="0"/>
                <a:cs typeface="Times New Roman" panose="02020603050405020304" pitchFamily="18" charset="0"/>
              </a:rPr>
              <a:t/>
            </a:r>
            <a:br>
              <a:rPr lang="en-US" sz="4400" b="1" dirty="0" smtClean="0">
                <a:latin typeface="Times New Roman" panose="02020603050405020304" pitchFamily="18" charset="0"/>
                <a:cs typeface="Times New Roman" panose="02020603050405020304" pitchFamily="18" charset="0"/>
              </a:rPr>
            </a:br>
            <a:r>
              <a:rPr lang="en-US" sz="4400" b="1" dirty="0" smtClean="0">
                <a:latin typeface="Times New Roman" panose="02020603050405020304" pitchFamily="18" charset="0"/>
                <a:cs typeface="Times New Roman" panose="02020603050405020304" pitchFamily="18" charset="0"/>
              </a:rPr>
              <a:t/>
            </a:r>
            <a:br>
              <a:rPr lang="en-US" sz="4400" b="1" dirty="0" smtClean="0">
                <a:latin typeface="Times New Roman" panose="02020603050405020304" pitchFamily="18" charset="0"/>
                <a:cs typeface="Times New Roman" panose="02020603050405020304" pitchFamily="18" charset="0"/>
              </a:rPr>
            </a:br>
            <a:r>
              <a:rPr lang="en-US" sz="4400" b="1" dirty="0" smtClean="0">
                <a:latin typeface="Times New Roman" panose="02020603050405020304" pitchFamily="18" charset="0"/>
                <a:cs typeface="Times New Roman" panose="02020603050405020304" pitchFamily="18" charset="0"/>
              </a:rPr>
              <a:t>			</a:t>
            </a:r>
            <a:endParaRPr lang="en-IN" sz="44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5" name="Rectangle 7"/>
          <p:cNvSpPr txBox="1">
            <a:spLocks noChangeArrowheads="1"/>
          </p:cNvSpPr>
          <p:nvPr/>
        </p:nvSpPr>
        <p:spPr bwMode="auto">
          <a:xfrm flipV="1">
            <a:off x="990600" y="3370386"/>
            <a:ext cx="8001000" cy="134814"/>
          </a:xfrm>
          <a:prstGeom prst="rect">
            <a:avLst/>
          </a:prstGeom>
          <a:noFill/>
          <a:ln w="9525">
            <a:noFill/>
            <a:miter lim="800000"/>
            <a:headEnd/>
            <a:tailEnd/>
          </a:ln>
          <a:effectLst/>
        </p:spPr>
        <p:txBody>
          <a:bodyPr anchor="ctr"/>
          <a:lstStyle/>
          <a:p>
            <a:pPr algn="ctr" eaLnBrk="1" hangingPunct="1">
              <a:defRPr/>
            </a:pPr>
            <a:endParaRPr lang="en-IN" sz="2000" b="1" dirty="0">
              <a:latin typeface="+mj-lt"/>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a:spLocks noGrp="1" noChangeArrowheads="1"/>
          </p:cNvSpPr>
          <p:nvPr>
            <p:ph type="title" idx="4294967295"/>
          </p:nvPr>
        </p:nvSpPr>
        <p:spPr>
          <a:xfrm>
            <a:off x="1066800" y="76200"/>
            <a:ext cx="7772400" cy="1219200"/>
          </a:xfrm>
        </p:spPr>
        <p:txBody>
          <a:bodyPr>
            <a:normAutofit/>
          </a:bodyPr>
          <a:lstStyle/>
          <a:p>
            <a:r>
              <a:rPr lang="en-US" sz="3200" b="1" dirty="0">
                <a:latin typeface="Times New Roman" panose="02020603050405020304" pitchFamily="18" charset="0"/>
                <a:cs typeface="Times New Roman" panose="02020603050405020304" pitchFamily="18" charset="0"/>
              </a:rPr>
              <a:t>Profit Prior to Incorporation (PPI)</a:t>
            </a:r>
            <a:endParaRPr lang="en-US" altLang="en-US" sz="3200" b="1" dirty="0">
              <a:latin typeface="Times New Roman" panose="02020603050405020304" pitchFamily="18" charset="0"/>
              <a:cs typeface="Times New Roman" panose="02020603050405020304" pitchFamily="18" charset="0"/>
            </a:endParaRPr>
          </a:p>
        </p:txBody>
      </p:sp>
      <p:sp>
        <p:nvSpPr>
          <p:cNvPr id="5123" name="Rectangle 18"/>
          <p:cNvSpPr>
            <a:spLocks noGrp="1" noChangeArrowheads="1"/>
          </p:cNvSpPr>
          <p:nvPr>
            <p:ph type="body" idx="4294967295"/>
          </p:nvPr>
        </p:nvSpPr>
        <p:spPr>
          <a:xfrm>
            <a:off x="914400" y="1447800"/>
            <a:ext cx="7848600" cy="4343400"/>
          </a:xfrm>
        </p:spPr>
        <p:txBody>
          <a:bodyPr>
            <a:normAutofit fontScale="85000" lnSpcReduction="10000"/>
          </a:bodyPr>
          <a:lstStyle/>
          <a:p>
            <a:pPr algn="just"/>
            <a:r>
              <a:rPr lang="en-US" sz="2900" dirty="0">
                <a:latin typeface="Times New Roman" panose="02020603050405020304" pitchFamily="18" charset="0"/>
                <a:cs typeface="Times New Roman" panose="02020603050405020304" pitchFamily="18" charset="0"/>
              </a:rPr>
              <a:t>When sole trading concern or partnership firm sold their business to Joint Stock Company, in consideration amount paid by company to sole trading concern or partnership firm is called as </a:t>
            </a:r>
            <a:r>
              <a:rPr lang="en-US" sz="2900" b="1" dirty="0">
                <a:latin typeface="Times New Roman" panose="02020603050405020304" pitchFamily="18" charset="0"/>
                <a:cs typeface="Times New Roman" panose="02020603050405020304" pitchFamily="18" charset="0"/>
              </a:rPr>
              <a:t>Purchase consideration</a:t>
            </a:r>
            <a:r>
              <a:rPr lang="en-US" sz="2900" dirty="0">
                <a:latin typeface="Times New Roman" panose="02020603050405020304" pitchFamily="18" charset="0"/>
                <a:cs typeface="Times New Roman" panose="02020603050405020304" pitchFamily="18" charset="0"/>
              </a:rPr>
              <a:t>.</a:t>
            </a:r>
          </a:p>
          <a:p>
            <a:pPr algn="just"/>
            <a:r>
              <a:rPr lang="en-US" sz="2900" dirty="0">
                <a:latin typeface="Times New Roman" panose="02020603050405020304" pitchFamily="18" charset="0"/>
                <a:cs typeface="Times New Roman" panose="02020603050405020304" pitchFamily="18" charset="0"/>
              </a:rPr>
              <a:t>Due to certain procedural difficulties there is time gap between takeover of business of sole trading concern or partnership firm and Joint Stock Company. Period from date of taken over to date of incorporation is known as PRE INCORPORATION PERIOD whereas period from date of incorporation to year end is called as POST INCORPORATION PERIOD.</a:t>
            </a:r>
          </a:p>
          <a:p>
            <a:pPr marL="0" indent="0">
              <a:buNone/>
            </a:pPr>
            <a:endParaRPr lang="en-US" altLang="en-US" sz="36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031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a:spLocks noGrp="1" noChangeArrowheads="1"/>
          </p:cNvSpPr>
          <p:nvPr>
            <p:ph type="title" idx="4294967295"/>
          </p:nvPr>
        </p:nvSpPr>
        <p:spPr>
          <a:xfrm>
            <a:off x="1066800" y="76200"/>
            <a:ext cx="7772400" cy="1219200"/>
          </a:xfrm>
        </p:spPr>
        <p:txBody>
          <a:bodyPr>
            <a:normAutofit/>
          </a:bodyPr>
          <a:lstStyle/>
          <a:p>
            <a:r>
              <a:rPr lang="en-US" sz="3200" b="1" dirty="0">
                <a:latin typeface="Times New Roman" panose="02020603050405020304" pitchFamily="18" charset="0"/>
                <a:cs typeface="Times New Roman" panose="02020603050405020304" pitchFamily="18" charset="0"/>
              </a:rPr>
              <a:t>Profit Prior to Incorporation (PPI)</a:t>
            </a:r>
            <a:endParaRPr lang="en-US" altLang="en-US" sz="3200" b="1" dirty="0">
              <a:latin typeface="Times New Roman" panose="02020603050405020304" pitchFamily="18" charset="0"/>
              <a:cs typeface="Times New Roman" panose="02020603050405020304" pitchFamily="18" charset="0"/>
            </a:endParaRPr>
          </a:p>
        </p:txBody>
      </p:sp>
      <p:sp>
        <p:nvSpPr>
          <p:cNvPr id="5123" name="Rectangle 18"/>
          <p:cNvSpPr>
            <a:spLocks noGrp="1" noChangeArrowheads="1"/>
          </p:cNvSpPr>
          <p:nvPr>
            <p:ph type="body" idx="4294967295"/>
          </p:nvPr>
        </p:nvSpPr>
        <p:spPr>
          <a:xfrm>
            <a:off x="914400" y="1447800"/>
            <a:ext cx="7848600" cy="5181600"/>
          </a:xfrm>
        </p:spPr>
        <p:txBody>
          <a:bodyPr>
            <a:normAutofit fontScale="25000" lnSpcReduction="20000"/>
          </a:bodyPr>
          <a:lstStyle/>
          <a:p>
            <a:pPr marL="0" indent="0">
              <a:buNone/>
            </a:pPr>
            <a:r>
              <a:rPr lang="en-US" sz="8000" b="1" u="sng" dirty="0" smtClean="0">
                <a:latin typeface="Times New Roman" panose="02020603050405020304" pitchFamily="18" charset="0"/>
                <a:cs typeface="Times New Roman" panose="02020603050405020304" pitchFamily="18" charset="0"/>
              </a:rPr>
              <a:t>NOTES</a:t>
            </a:r>
            <a:endParaRPr lang="en-US" sz="8000" dirty="0">
              <a:latin typeface="Times New Roman" panose="02020603050405020304" pitchFamily="18" charset="0"/>
              <a:cs typeface="Times New Roman" panose="02020603050405020304" pitchFamily="18" charset="0"/>
            </a:endParaRPr>
          </a:p>
          <a:p>
            <a:pPr lvl="0" algn="just"/>
            <a:r>
              <a:rPr lang="en-US" sz="8000" dirty="0">
                <a:latin typeface="Times New Roman" panose="02020603050405020304" pitchFamily="18" charset="0"/>
                <a:cs typeface="Times New Roman" panose="02020603050405020304" pitchFamily="18" charset="0"/>
              </a:rPr>
              <a:t>Prepare Trading Account for the entire period to find out GROSS PROFIT.</a:t>
            </a:r>
          </a:p>
          <a:p>
            <a:pPr lvl="0" algn="just"/>
            <a:r>
              <a:rPr lang="en-US" sz="8000" dirty="0">
                <a:latin typeface="Times New Roman" panose="02020603050405020304" pitchFamily="18" charset="0"/>
                <a:cs typeface="Times New Roman" panose="02020603050405020304" pitchFamily="18" charset="0"/>
              </a:rPr>
              <a:t> IF GROSS PROFIT is already given in question no need to prepare Trading Account. Directly prepare Profit and Loss Account in Columnar form.</a:t>
            </a:r>
          </a:p>
          <a:p>
            <a:pPr lvl="0" algn="just"/>
            <a:r>
              <a:rPr lang="en-US" sz="8000" dirty="0">
                <a:latin typeface="Times New Roman" panose="02020603050405020304" pitchFamily="18" charset="0"/>
                <a:cs typeface="Times New Roman" panose="02020603050405020304" pitchFamily="18" charset="0"/>
              </a:rPr>
              <a:t>GROSS PROFIT is allocated in Sales Ratio.</a:t>
            </a:r>
          </a:p>
          <a:p>
            <a:pPr lvl="0" algn="just"/>
            <a:r>
              <a:rPr lang="en-US" sz="8000" dirty="0">
                <a:latin typeface="Times New Roman" panose="02020603050405020304" pitchFamily="18" charset="0"/>
                <a:cs typeface="Times New Roman" panose="02020603050405020304" pitchFamily="18" charset="0"/>
              </a:rPr>
              <a:t>When Closing Stock as on date of incorporation as well as date of year end is given in question, then prepare Trading Account in columnar form showing pre incorporation and post incorporation and find out GP separately.</a:t>
            </a:r>
          </a:p>
          <a:p>
            <a:pPr lvl="0" algn="just"/>
            <a:r>
              <a:rPr lang="en-US" sz="8000" dirty="0">
                <a:latin typeface="Times New Roman" panose="02020603050405020304" pitchFamily="18" charset="0"/>
                <a:cs typeface="Times New Roman" panose="02020603050405020304" pitchFamily="18" charset="0"/>
              </a:rPr>
              <a:t>While preparing P/L Account in columnar form, it includes </a:t>
            </a:r>
            <a:r>
              <a:rPr lang="en-US" sz="8000" u="sng" dirty="0">
                <a:latin typeface="Times New Roman" panose="02020603050405020304" pitchFamily="18" charset="0"/>
                <a:cs typeface="Times New Roman" panose="02020603050405020304" pitchFamily="18" charset="0"/>
              </a:rPr>
              <a:t>Particular, Basis of Allocation, Pre incorporation period and Post incorporation period columns</a:t>
            </a:r>
            <a:r>
              <a:rPr lang="en-US" sz="8000" dirty="0">
                <a:latin typeface="Times New Roman" panose="02020603050405020304" pitchFamily="18" charset="0"/>
                <a:cs typeface="Times New Roman" panose="02020603050405020304" pitchFamily="18" charset="0"/>
              </a:rPr>
              <a:t>.</a:t>
            </a:r>
          </a:p>
          <a:p>
            <a:pPr lvl="0" algn="just"/>
            <a:r>
              <a:rPr lang="en-US" sz="8000" dirty="0">
                <a:latin typeface="Times New Roman" panose="02020603050405020304" pitchFamily="18" charset="0"/>
                <a:cs typeface="Times New Roman" panose="02020603050405020304" pitchFamily="18" charset="0"/>
              </a:rPr>
              <a:t>All the expenses or incomes are allocated on basis of Time Ratio, Sales Ratio, Purchase Ratio and Specific Ratio.</a:t>
            </a:r>
          </a:p>
          <a:p>
            <a:pPr marL="0" indent="0">
              <a:buNone/>
            </a:pPr>
            <a:endParaRPr lang="en-US" altLang="en-US" sz="36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793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a:spLocks noGrp="1" noChangeArrowheads="1"/>
          </p:cNvSpPr>
          <p:nvPr>
            <p:ph type="title" idx="4294967295"/>
          </p:nvPr>
        </p:nvSpPr>
        <p:spPr>
          <a:xfrm>
            <a:off x="1066800" y="11723"/>
            <a:ext cx="7772400" cy="1219200"/>
          </a:xfrm>
        </p:spPr>
        <p:txBody>
          <a:bodyPr>
            <a:normAutofit/>
          </a:bodyPr>
          <a:lstStyle/>
          <a:p>
            <a:r>
              <a:rPr lang="en-US" sz="3200" b="1" dirty="0">
                <a:latin typeface="Times New Roman" panose="02020603050405020304" pitchFamily="18" charset="0"/>
                <a:cs typeface="Times New Roman" panose="02020603050405020304" pitchFamily="18" charset="0"/>
              </a:rPr>
              <a:t>Profit Prior to Incorporation (PPI)</a:t>
            </a:r>
            <a:endParaRPr lang="en-US" altLang="en-US" sz="3200" b="1" dirty="0">
              <a:latin typeface="Times New Roman" panose="02020603050405020304" pitchFamily="18" charset="0"/>
              <a:cs typeface="Times New Roman" panose="02020603050405020304" pitchFamily="18" charset="0"/>
            </a:endParaRPr>
          </a:p>
        </p:txBody>
      </p:sp>
      <p:sp>
        <p:nvSpPr>
          <p:cNvPr id="5123" name="Rectangle 18"/>
          <p:cNvSpPr>
            <a:spLocks noGrp="1" noChangeArrowheads="1"/>
          </p:cNvSpPr>
          <p:nvPr>
            <p:ph type="body" idx="4294967295"/>
          </p:nvPr>
        </p:nvSpPr>
        <p:spPr>
          <a:xfrm>
            <a:off x="914400" y="1219200"/>
            <a:ext cx="7848600" cy="5410200"/>
          </a:xfrm>
        </p:spPr>
        <p:txBody>
          <a:bodyPr>
            <a:normAutofit fontScale="25000" lnSpcReduction="20000"/>
          </a:bodyPr>
          <a:lstStyle/>
          <a:p>
            <a:pPr marL="0" lvl="0" indent="0" algn="just">
              <a:buNone/>
            </a:pPr>
            <a:r>
              <a:rPr lang="en-US" sz="8800" b="1" dirty="0" smtClean="0">
                <a:latin typeface="Times New Roman" panose="02020603050405020304" pitchFamily="18" charset="0"/>
                <a:cs typeface="Times New Roman" panose="02020603050405020304" pitchFamily="18" charset="0"/>
              </a:rPr>
              <a:t>Time </a:t>
            </a:r>
            <a:r>
              <a:rPr lang="en-US" sz="8800" b="1" dirty="0">
                <a:latin typeface="Times New Roman" panose="02020603050405020304" pitchFamily="18" charset="0"/>
                <a:cs typeface="Times New Roman" panose="02020603050405020304" pitchFamily="18" charset="0"/>
              </a:rPr>
              <a:t>Ratio:-</a:t>
            </a:r>
            <a:endParaRPr lang="en-US" sz="8800" dirty="0">
              <a:latin typeface="Times New Roman" panose="02020603050405020304" pitchFamily="18" charset="0"/>
              <a:cs typeface="Times New Roman" panose="02020603050405020304" pitchFamily="18" charset="0"/>
            </a:endParaRPr>
          </a:p>
          <a:p>
            <a:pPr algn="just"/>
            <a:r>
              <a:rPr lang="en-US" sz="6400" dirty="0" smtClean="0">
                <a:latin typeface="Times New Roman" panose="02020603050405020304" pitchFamily="18" charset="0"/>
                <a:cs typeface="Times New Roman" panose="02020603050405020304" pitchFamily="18" charset="0"/>
              </a:rPr>
              <a:t>Salary </a:t>
            </a:r>
            <a:r>
              <a:rPr lang="en-US" sz="6400" dirty="0">
                <a:latin typeface="Times New Roman" panose="02020603050405020304" pitchFamily="18" charset="0"/>
                <a:cs typeface="Times New Roman" panose="02020603050405020304" pitchFamily="18" charset="0"/>
              </a:rPr>
              <a:t>and Wages, Rent Rates and Taxes, Telephone Charges, Printing and stationary, Audit Fees, Sundry Expenses, Insurance Premium, All Fixed Expenses, Administrative Expenses, Electricity Charges,  Depreciation, Legal Charges, Lighting and Heating Expenses etc.</a:t>
            </a:r>
          </a:p>
          <a:p>
            <a:pPr marL="0" indent="0" algn="just">
              <a:buNone/>
            </a:pPr>
            <a:r>
              <a:rPr lang="en-US" sz="6400" dirty="0">
                <a:latin typeface="Times New Roman" panose="02020603050405020304" pitchFamily="18" charset="0"/>
                <a:cs typeface="Times New Roman" panose="02020603050405020304" pitchFamily="18" charset="0"/>
              </a:rPr>
              <a:t> </a:t>
            </a:r>
          </a:p>
          <a:p>
            <a:pPr marL="0" lvl="0" indent="0" algn="just">
              <a:buNone/>
            </a:pPr>
            <a:r>
              <a:rPr lang="en-US" sz="8800" b="1" dirty="0">
                <a:latin typeface="Times New Roman" panose="02020603050405020304" pitchFamily="18" charset="0"/>
                <a:cs typeface="Times New Roman" panose="02020603050405020304" pitchFamily="18" charset="0"/>
              </a:rPr>
              <a:t>Sales Ratio</a:t>
            </a:r>
            <a:r>
              <a:rPr lang="en-US" sz="6400" b="1" dirty="0">
                <a:latin typeface="Times New Roman" panose="02020603050405020304" pitchFamily="18" charset="0"/>
                <a:cs typeface="Times New Roman" panose="02020603050405020304" pitchFamily="18" charset="0"/>
              </a:rPr>
              <a:t>:-</a:t>
            </a:r>
            <a:endParaRPr lang="en-US" sz="6400" dirty="0">
              <a:latin typeface="Times New Roman" panose="02020603050405020304" pitchFamily="18" charset="0"/>
              <a:cs typeface="Times New Roman" panose="02020603050405020304" pitchFamily="18" charset="0"/>
            </a:endParaRPr>
          </a:p>
          <a:p>
            <a:pPr algn="just"/>
            <a:r>
              <a:rPr lang="en-US" sz="6400" dirty="0" smtClean="0">
                <a:latin typeface="Times New Roman" panose="02020603050405020304" pitchFamily="18" charset="0"/>
                <a:cs typeface="Times New Roman" panose="02020603050405020304" pitchFamily="18" charset="0"/>
              </a:rPr>
              <a:t>Selling </a:t>
            </a:r>
            <a:r>
              <a:rPr lang="en-US" sz="6400" dirty="0">
                <a:latin typeface="Times New Roman" panose="02020603050405020304" pitchFamily="18" charset="0"/>
                <a:cs typeface="Times New Roman" panose="02020603050405020304" pitchFamily="18" charset="0"/>
              </a:rPr>
              <a:t>and distribution Expenses, Carriage Outward, Commission on sale, Showroom Expenses, Bad Debts, Sales Promotion Expenses, Gross Profit, All Variable Expenses, Salesman Salary or Commission, Travelling Expenses, Trade fair and Exhibition Expenses, Discount Allowed. Free Sample or Advertisement Expenses etc.</a:t>
            </a:r>
          </a:p>
          <a:p>
            <a:pPr marL="0" lvl="0" indent="0" algn="just">
              <a:buNone/>
            </a:pPr>
            <a:endParaRPr lang="en-US" sz="6400" b="1" dirty="0" smtClean="0">
              <a:latin typeface="Times New Roman" panose="02020603050405020304" pitchFamily="18" charset="0"/>
              <a:cs typeface="Times New Roman" panose="02020603050405020304" pitchFamily="18" charset="0"/>
            </a:endParaRPr>
          </a:p>
          <a:p>
            <a:pPr marL="0" lvl="0" indent="0" algn="just">
              <a:buNone/>
            </a:pPr>
            <a:r>
              <a:rPr lang="en-US" sz="8800" b="1" dirty="0" smtClean="0">
                <a:latin typeface="Times New Roman" panose="02020603050405020304" pitchFamily="18" charset="0"/>
                <a:cs typeface="Times New Roman" panose="02020603050405020304" pitchFamily="18" charset="0"/>
              </a:rPr>
              <a:t>Purchase </a:t>
            </a:r>
            <a:r>
              <a:rPr lang="en-US" sz="8800" b="1" dirty="0">
                <a:latin typeface="Times New Roman" panose="02020603050405020304" pitchFamily="18" charset="0"/>
                <a:cs typeface="Times New Roman" panose="02020603050405020304" pitchFamily="18" charset="0"/>
              </a:rPr>
              <a:t>Ratio</a:t>
            </a:r>
            <a:r>
              <a:rPr lang="en-US" sz="6400" b="1" dirty="0">
                <a:latin typeface="Times New Roman" panose="02020603050405020304" pitchFamily="18" charset="0"/>
                <a:cs typeface="Times New Roman" panose="02020603050405020304" pitchFamily="18" charset="0"/>
              </a:rPr>
              <a:t>:-</a:t>
            </a:r>
            <a:endParaRPr lang="en-US" sz="6400" dirty="0">
              <a:latin typeface="Times New Roman" panose="02020603050405020304" pitchFamily="18" charset="0"/>
              <a:cs typeface="Times New Roman" panose="02020603050405020304" pitchFamily="18" charset="0"/>
            </a:endParaRPr>
          </a:p>
          <a:p>
            <a:pPr algn="just"/>
            <a:r>
              <a:rPr lang="en-US" sz="6400" dirty="0">
                <a:latin typeface="Times New Roman" panose="02020603050405020304" pitchFamily="18" charset="0"/>
                <a:cs typeface="Times New Roman" panose="02020603050405020304" pitchFamily="18" charset="0"/>
              </a:rPr>
              <a:t>Only Discount Received and Carriage Inward is allocated in Purchase Ratio.</a:t>
            </a:r>
          </a:p>
          <a:p>
            <a:pPr marL="0" indent="0" algn="just">
              <a:buNone/>
            </a:pPr>
            <a:r>
              <a:rPr lang="en-US" sz="6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31047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a:spLocks noGrp="1" noChangeArrowheads="1"/>
          </p:cNvSpPr>
          <p:nvPr>
            <p:ph type="title" idx="4294967295"/>
          </p:nvPr>
        </p:nvSpPr>
        <p:spPr>
          <a:xfrm>
            <a:off x="1066800" y="76200"/>
            <a:ext cx="7772400" cy="1219200"/>
          </a:xfrm>
        </p:spPr>
        <p:txBody>
          <a:bodyPr>
            <a:normAutofit/>
          </a:bodyPr>
          <a:lstStyle/>
          <a:p>
            <a:r>
              <a:rPr lang="en-US" sz="3200" b="1" dirty="0">
                <a:latin typeface="Times New Roman" panose="02020603050405020304" pitchFamily="18" charset="0"/>
                <a:cs typeface="Times New Roman" panose="02020603050405020304" pitchFamily="18" charset="0"/>
              </a:rPr>
              <a:t>Profit Prior to Incorporation (PPI)</a:t>
            </a:r>
            <a:endParaRPr lang="en-US" altLang="en-US" sz="3200" b="1" dirty="0">
              <a:latin typeface="Times New Roman" panose="02020603050405020304" pitchFamily="18" charset="0"/>
              <a:cs typeface="Times New Roman" panose="02020603050405020304" pitchFamily="18" charset="0"/>
            </a:endParaRPr>
          </a:p>
        </p:txBody>
      </p:sp>
      <p:sp>
        <p:nvSpPr>
          <p:cNvPr id="5123" name="Rectangle 18"/>
          <p:cNvSpPr>
            <a:spLocks noGrp="1" noChangeArrowheads="1"/>
          </p:cNvSpPr>
          <p:nvPr>
            <p:ph type="body" idx="4294967295"/>
          </p:nvPr>
        </p:nvSpPr>
        <p:spPr>
          <a:xfrm>
            <a:off x="914400" y="1219200"/>
            <a:ext cx="7848600" cy="5410200"/>
          </a:xfrm>
        </p:spPr>
        <p:txBody>
          <a:bodyPr>
            <a:normAutofit fontScale="77500" lnSpcReduction="20000"/>
          </a:bodyPr>
          <a:lstStyle/>
          <a:p>
            <a:pPr marL="0" lvl="0" indent="0" algn="just">
              <a:buNone/>
            </a:pPr>
            <a:r>
              <a:rPr lang="en-US" sz="2800" b="1" dirty="0">
                <a:latin typeface="Times New Roman" panose="02020603050405020304" pitchFamily="18" charset="0"/>
                <a:cs typeface="Times New Roman" panose="02020603050405020304" pitchFamily="18" charset="0"/>
              </a:rPr>
              <a:t>Specific Ratio</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All those expenses or incomes related to </a:t>
            </a:r>
            <a:r>
              <a:rPr lang="en-US" sz="2800" u="sng" dirty="0">
                <a:latin typeface="Times New Roman" panose="02020603050405020304" pitchFamily="18" charset="0"/>
                <a:cs typeface="Times New Roman" panose="02020603050405020304" pitchFamily="18" charset="0"/>
              </a:rPr>
              <a:t>Sole Trading Concern or Partnership</a:t>
            </a:r>
            <a:r>
              <a:rPr lang="en-US" sz="2800" dirty="0">
                <a:latin typeface="Times New Roman" panose="02020603050405020304" pitchFamily="18" charset="0"/>
                <a:cs typeface="Times New Roman" panose="02020603050405020304" pitchFamily="18" charset="0"/>
              </a:rPr>
              <a:t> Firm are directly shown in Pre incorporation period column only. </a:t>
            </a:r>
            <a:endParaRPr lang="en-US" sz="2800" b="1" dirty="0" smtClean="0">
              <a:latin typeface="Times New Roman" panose="02020603050405020304" pitchFamily="18" charset="0"/>
              <a:cs typeface="Times New Roman" panose="02020603050405020304" pitchFamily="18" charset="0"/>
            </a:endParaRPr>
          </a:p>
          <a:p>
            <a:pPr marL="0" indent="0" algn="just">
              <a:buNone/>
            </a:pPr>
            <a:r>
              <a:rPr lang="en-US" sz="2900" b="1" dirty="0" smtClean="0">
                <a:latin typeface="Times New Roman" panose="02020603050405020304" pitchFamily="18" charset="0"/>
                <a:cs typeface="Times New Roman" panose="02020603050405020304" pitchFamily="18" charset="0"/>
              </a:rPr>
              <a:t>Example</a:t>
            </a:r>
            <a:r>
              <a:rPr lang="en-US" sz="2900" b="1" dirty="0">
                <a:latin typeface="Times New Roman" panose="02020603050405020304" pitchFamily="18" charset="0"/>
                <a:cs typeface="Times New Roman" panose="02020603050405020304" pitchFamily="18" charset="0"/>
              </a:rPr>
              <a:t>:-</a:t>
            </a:r>
            <a:endParaRPr lang="en-US" sz="2900" dirty="0">
              <a:latin typeface="Times New Roman" panose="02020603050405020304" pitchFamily="18" charset="0"/>
              <a:cs typeface="Times New Roman" panose="02020603050405020304" pitchFamily="18" charset="0"/>
            </a:endParaRPr>
          </a:p>
          <a:p>
            <a:pPr marL="0" indent="0" algn="just">
              <a:buNone/>
            </a:pPr>
            <a:r>
              <a:rPr lang="en-US" sz="2900" dirty="0">
                <a:latin typeface="Times New Roman" panose="02020603050405020304" pitchFamily="18" charset="0"/>
                <a:cs typeface="Times New Roman" panose="02020603050405020304" pitchFamily="18" charset="0"/>
              </a:rPr>
              <a:t>Interest to Vendor, Salary to Partner, Interest on Drawing etc</a:t>
            </a:r>
            <a:r>
              <a:rPr lang="en-US" sz="2900" dirty="0" smtClean="0">
                <a:latin typeface="Times New Roman" panose="02020603050405020304" pitchFamily="18" charset="0"/>
                <a:cs typeface="Times New Roman" panose="02020603050405020304" pitchFamily="18" charset="0"/>
              </a:rPr>
              <a:t>.</a:t>
            </a:r>
          </a:p>
          <a:p>
            <a:pPr marL="0" indent="0" algn="just">
              <a:buNone/>
            </a:pPr>
            <a:endParaRPr lang="en-US" sz="2900" dirty="0">
              <a:latin typeface="Times New Roman" panose="02020603050405020304" pitchFamily="18" charset="0"/>
              <a:cs typeface="Times New Roman" panose="02020603050405020304" pitchFamily="18" charset="0"/>
            </a:endParaRPr>
          </a:p>
          <a:p>
            <a:pPr algn="just"/>
            <a:r>
              <a:rPr lang="en-US" sz="2900" dirty="0">
                <a:latin typeface="Times New Roman" panose="02020603050405020304" pitchFamily="18" charset="0"/>
                <a:cs typeface="Times New Roman" panose="02020603050405020304" pitchFamily="18" charset="0"/>
              </a:rPr>
              <a:t>All those expenses or incomes related to </a:t>
            </a:r>
            <a:r>
              <a:rPr lang="en-US" sz="2900" u="sng" dirty="0">
                <a:latin typeface="Times New Roman" panose="02020603050405020304" pitchFamily="18" charset="0"/>
                <a:cs typeface="Times New Roman" panose="02020603050405020304" pitchFamily="18" charset="0"/>
              </a:rPr>
              <a:t>Joint Stock Company</a:t>
            </a:r>
            <a:r>
              <a:rPr lang="en-US" sz="2900" dirty="0">
                <a:latin typeface="Times New Roman" panose="02020603050405020304" pitchFamily="18" charset="0"/>
                <a:cs typeface="Times New Roman" panose="02020603050405020304" pitchFamily="18" charset="0"/>
              </a:rPr>
              <a:t> are directly shown in Post incorporation period column only</a:t>
            </a:r>
            <a:r>
              <a:rPr lang="en-US" sz="2900" dirty="0" smtClean="0">
                <a:latin typeface="Times New Roman" panose="02020603050405020304" pitchFamily="18" charset="0"/>
                <a:cs typeface="Times New Roman" panose="02020603050405020304" pitchFamily="18" charset="0"/>
              </a:rPr>
              <a:t>.</a:t>
            </a:r>
            <a:endParaRPr lang="en-US" sz="2900" dirty="0">
              <a:latin typeface="Times New Roman" panose="02020603050405020304" pitchFamily="18" charset="0"/>
              <a:cs typeface="Times New Roman" panose="02020603050405020304" pitchFamily="18" charset="0"/>
            </a:endParaRPr>
          </a:p>
          <a:p>
            <a:pPr marL="0" indent="0" algn="just">
              <a:buNone/>
            </a:pPr>
            <a:r>
              <a:rPr lang="en-US" sz="2900" b="1" dirty="0">
                <a:latin typeface="Times New Roman" panose="02020603050405020304" pitchFamily="18" charset="0"/>
                <a:cs typeface="Times New Roman" panose="02020603050405020304" pitchFamily="18" charset="0"/>
              </a:rPr>
              <a:t>Example:-</a:t>
            </a:r>
            <a:endParaRPr lang="en-US" sz="2900" dirty="0">
              <a:latin typeface="Times New Roman" panose="02020603050405020304" pitchFamily="18" charset="0"/>
              <a:cs typeface="Times New Roman" panose="02020603050405020304" pitchFamily="18" charset="0"/>
            </a:endParaRPr>
          </a:p>
          <a:p>
            <a:pPr marL="0" indent="0" algn="just">
              <a:buNone/>
            </a:pPr>
            <a:r>
              <a:rPr lang="en-US" sz="2900" dirty="0">
                <a:latin typeface="Times New Roman" panose="02020603050405020304" pitchFamily="18" charset="0"/>
                <a:cs typeface="Times New Roman" panose="02020603050405020304" pitchFamily="18" charset="0"/>
              </a:rPr>
              <a:t>Goodwill written off, Preliminary Expenses written off, Share issue expenses written off, Discount on issue of shares or debentures, Fees to Director , Salary to Director, Debenture Interest and Share Transfer Fees received etc. </a:t>
            </a:r>
          </a:p>
          <a:p>
            <a:pPr marL="0" indent="0">
              <a:buNone/>
            </a:pPr>
            <a:endParaRPr lang="en-US" altLang="en-US" sz="36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3951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82133" y="457201"/>
            <a:ext cx="7704667" cy="1295399"/>
          </a:xfrm>
        </p:spPr>
        <p:txBody>
          <a:bodyPr>
            <a:normAutofit fontScale="90000"/>
          </a:bodyPr>
          <a:lstStyle/>
          <a:p>
            <a:pPr algn="ctr" eaLnBrk="1" hangingPunct="1">
              <a:defRPr/>
            </a:pPr>
            <a:r>
              <a:rPr lang="en-US" sz="8800" b="1" i="1" dirty="0">
                <a:solidFill>
                  <a:schemeClr val="accent1">
                    <a:lumMod val="75000"/>
                  </a:schemeClr>
                </a:solidFill>
                <a:latin typeface="French Script MT" pitchFamily="66" charset="0"/>
              </a:rPr>
              <a:t>Thank You!!</a:t>
            </a:r>
            <a:r>
              <a:rPr lang="en-US" sz="9700" b="1" i="1" dirty="0">
                <a:solidFill>
                  <a:srgbClr val="00B0F0"/>
                </a:solidFill>
                <a:latin typeface="French Script MT" pitchFamily="66" charset="0"/>
              </a:rPr>
              <a:t/>
            </a:r>
            <a:br>
              <a:rPr lang="en-US" sz="9700" b="1" i="1" dirty="0">
                <a:solidFill>
                  <a:srgbClr val="00B0F0"/>
                </a:solidFill>
                <a:latin typeface="French Script MT" pitchFamily="66" charset="0"/>
              </a:rPr>
            </a:br>
            <a:endParaRPr lang="en-US" sz="2000" dirty="0">
              <a:solidFill>
                <a:srgbClr val="FF0000"/>
              </a:solidFill>
              <a:effectLst>
                <a:outerShdw blurRad="38100" dist="38100" dir="2700000" algn="tl">
                  <a:srgbClr val="000000"/>
                </a:outerShdw>
              </a:effectLst>
            </a:endParaRPr>
          </a:p>
        </p:txBody>
      </p:sp>
      <p:sp>
        <p:nvSpPr>
          <p:cNvPr id="2" name="Content Placeholder 1"/>
          <p:cNvSpPr>
            <a:spLocks noGrp="1"/>
          </p:cNvSpPr>
          <p:nvPr>
            <p:ph idx="1"/>
          </p:nvPr>
        </p:nvSpPr>
        <p:spPr>
          <a:xfrm>
            <a:off x="982133" y="2057400"/>
            <a:ext cx="7704667" cy="3733800"/>
          </a:xfrm>
        </p:spPr>
        <p:txBody>
          <a:bodyPr>
            <a:normAutofit/>
          </a:bodyPr>
          <a:lstStyle/>
          <a:p>
            <a:pPr algn="ctr"/>
            <a:r>
              <a:rPr lang="en-US" sz="3200" b="1" dirty="0">
                <a:solidFill>
                  <a:schemeClr val="accent1">
                    <a:lumMod val="50000"/>
                  </a:schemeClr>
                </a:solidFill>
                <a:latin typeface="Times New Roman" panose="02020603050405020304" pitchFamily="18" charset="0"/>
                <a:cs typeface="Times New Roman" panose="02020603050405020304" pitchFamily="18" charset="0"/>
              </a:rPr>
              <a:t>Assistant Prof. Pradeep H. </a:t>
            </a:r>
            <a:r>
              <a:rPr lang="en-US" sz="3200" b="1" dirty="0" err="1">
                <a:solidFill>
                  <a:schemeClr val="accent1">
                    <a:lumMod val="50000"/>
                  </a:schemeClr>
                </a:solidFill>
                <a:latin typeface="Times New Roman" panose="02020603050405020304" pitchFamily="18" charset="0"/>
                <a:cs typeface="Times New Roman" panose="02020603050405020304" pitchFamily="18" charset="0"/>
              </a:rPr>
              <a:t>Tawade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DEPARTMENT OF ACCOUNTANCY,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NSS College of Commerce &amp; Eco. </a:t>
            </a:r>
            <a:r>
              <a:rPr lang="en-US" dirty="0" err="1">
                <a:latin typeface="Times New Roman" panose="02020603050405020304" pitchFamily="18" charset="0"/>
                <a:cs typeface="Times New Roman" panose="02020603050405020304" pitchFamily="18" charset="0"/>
              </a:rPr>
              <a:t>Tardeo</a:t>
            </a:r>
            <a:r>
              <a:rPr lang="en-US" dirty="0">
                <a:latin typeface="Times New Roman" panose="02020603050405020304" pitchFamily="18" charset="0"/>
                <a:cs typeface="Times New Roman" panose="02020603050405020304" pitchFamily="18" charset="0"/>
              </a:rPr>
              <a:t>, Mumbai-34</a:t>
            </a:r>
          </a:p>
          <a:p>
            <a:pPr algn="ctr"/>
            <a:r>
              <a:rPr lang="en-US" dirty="0">
                <a:latin typeface="Times New Roman" panose="02020603050405020304" pitchFamily="18" charset="0"/>
                <a:cs typeface="Times New Roman" panose="02020603050405020304" pitchFamily="18" charset="0"/>
              </a:rPr>
              <a:t>Email ID  </a:t>
            </a:r>
            <a:r>
              <a:rPr lang="en-US" dirty="0">
                <a:latin typeface="Times New Roman" panose="02020603050405020304" pitchFamily="18" charset="0"/>
                <a:cs typeface="Times New Roman" panose="02020603050405020304" pitchFamily="18" charset="0"/>
                <a:hlinkClick r:id="rId3"/>
              </a:rPr>
              <a:t>pradeeptawade26@yahoo.com</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Mobile No. 9619491859</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endParaRPr lang="mr-IN" dirty="0"/>
          </a:p>
        </p:txBody>
      </p:sp>
      <p:sp>
        <p:nvSpPr>
          <p:cNvPr id="19459" name="Date Placeholder 2"/>
          <p:cNvSpPr txBox="1">
            <a:spLocks noGrp="1"/>
          </p:cNvSpPr>
          <p:nvPr/>
        </p:nvSpPr>
        <p:spPr bwMode="auto">
          <a:xfrm>
            <a:off x="838200" y="64008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200">
              <a:latin typeface="Garamond" panose="02020404030301010803" pitchFamily="18" charset="0"/>
            </a:endParaRPr>
          </a:p>
        </p:txBody>
      </p:sp>
      <p:sp>
        <p:nvSpPr>
          <p:cNvPr id="19460" name="Rectangle 6"/>
          <p:cNvSpPr>
            <a:spLocks noChangeArrowheads="1"/>
          </p:cNvSpPr>
          <p:nvPr/>
        </p:nvSpPr>
        <p:spPr bwMode="auto">
          <a:xfrm>
            <a:off x="8153400" y="63976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200"/>
          </a:p>
          <a:p>
            <a:pPr eaLnBrk="1" hangingPunct="1">
              <a:spcBef>
                <a:spcPct val="0"/>
              </a:spcBef>
              <a:buClrTx/>
              <a:buSzTx/>
              <a:buFontTx/>
              <a:buNone/>
            </a:pPr>
            <a:endParaRPr lang="en-US" altLang="en-US" sz="120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EBEC8F79-A447-43FC-8E81-85E8468AF3F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6351</TotalTime>
  <Words>416</Words>
  <Application>Microsoft Office PowerPoint</Application>
  <PresentationFormat>On-screen Show (4:3)</PresentationFormat>
  <Paragraphs>37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Parallax</vt:lpstr>
      <vt:lpstr> Chapter-Profit Prior to Incorporation (PPI)      </vt:lpstr>
      <vt:lpstr>Profit Prior to Incorporation (PPI)</vt:lpstr>
      <vt:lpstr>Profit Prior to Incorporation (PPI)</vt:lpstr>
      <vt:lpstr>Profit Prior to Incorporation (PPI)</vt:lpstr>
      <vt:lpstr>Profit Prior to Incorporation (PPI)</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DOUBLE ENTRY ACCOUNTING SYSTEM</dc:title>
  <dc:creator>name</dc:creator>
  <cp:lastModifiedBy>hp</cp:lastModifiedBy>
  <cp:revision>262</cp:revision>
  <dcterms:created xsi:type="dcterms:W3CDTF">2009-03-16T08:38:02Z</dcterms:created>
  <dcterms:modified xsi:type="dcterms:W3CDTF">2021-11-21T12:34:08Z</dcterms:modified>
</cp:coreProperties>
</file>